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800"/>
              <a:t>Humanity is diverse and beautiful because of it.  See if you can find your flag!</a:t>
            </a:r>
            <a:endParaRPr b="1" sz="18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6ae9ca740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6ae9ca740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 we beginning to unite?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6ae9ca74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6ae9ca74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6ae9ca740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6ae9ca740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poses the greatest existential threat to humanity.  However, it can also be the ultimate unifying factor.  Nothing unites us more than a common threat.  What if we can converge instead of compete?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6ae9ca7402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6ae9ca7402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6ae9ca740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6ae9ca740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ae9ca740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ae9ca740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6ae9ca740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6ae9ca740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57" name="Shape 57"/>
        <p:cNvGrpSpPr/>
        <p:nvPr/>
      </p:nvGrpSpPr>
      <p:grpSpPr>
        <a:xfrm>
          <a:off x="0" y="0"/>
          <a:ext cx="0" cy="0"/>
          <a:chOff x="0" y="0"/>
          <a:chExt cx="0" cy="0"/>
        </a:xfrm>
      </p:grpSpPr>
      <p:sp>
        <p:nvSpPr>
          <p:cNvPr id="58" name="Google Shape;58;p14"/>
          <p:cNvSpPr txBox="1"/>
          <p:nvPr>
            <p:ph type="title"/>
          </p:nvPr>
        </p:nvSpPr>
        <p:spPr>
          <a:xfrm>
            <a:off x="311700" y="445025"/>
            <a:ext cx="8520600" cy="111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brings all of humanity together?  </a:t>
            </a:r>
            <a:endParaRPr/>
          </a:p>
          <a:p>
            <a:pPr indent="0" lvl="0" marL="0" rtl="0" algn="ctr">
              <a:spcBef>
                <a:spcPts val="0"/>
              </a:spcBef>
              <a:spcAft>
                <a:spcPts val="0"/>
              </a:spcAft>
              <a:buNone/>
            </a:pPr>
            <a:r>
              <a:rPr lang="en"/>
              <a:t>How could we see </a:t>
            </a:r>
            <a:r>
              <a:rPr lang="en"/>
              <a:t>ourselves</a:t>
            </a:r>
            <a:r>
              <a:rPr lang="en"/>
              <a:t> as a single entity?</a:t>
            </a:r>
            <a:endParaRPr/>
          </a:p>
        </p:txBody>
      </p:sp>
      <p:sp>
        <p:nvSpPr>
          <p:cNvPr id="59" name="Google Shape;59;p14"/>
          <p:cNvSpPr txBox="1"/>
          <p:nvPr>
            <p:ph idx="1" type="body"/>
          </p:nvPr>
        </p:nvSpPr>
        <p:spPr>
          <a:xfrm>
            <a:off x="311700" y="1753175"/>
            <a:ext cx="8520600" cy="2815800"/>
          </a:xfrm>
          <a:prstGeom prst="rect">
            <a:avLst/>
          </a:prstGeom>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Do you think of our commonalities?</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Do you think of our differences?</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Is it language?</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Mass / social media?</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Perhaps you think of technology?</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What about our </a:t>
            </a:r>
            <a:r>
              <a:rPr b="1" lang="en" sz="2400">
                <a:solidFill>
                  <a:srgbClr val="000000"/>
                </a:solidFill>
              </a:rPr>
              <a:t>shared global goals / problems</a:t>
            </a:r>
            <a:r>
              <a:rPr lang="en" sz="2400">
                <a:solidFill>
                  <a:srgbClr val="000000"/>
                </a:solidFill>
              </a:rPr>
              <a:t>?</a:t>
            </a:r>
            <a:endParaRPr sz="2400">
              <a:solidFill>
                <a:srgbClr val="000000"/>
              </a:solidFill>
            </a:endParaRPr>
          </a:p>
        </p:txBody>
      </p:sp>
      <p:pic>
        <p:nvPicPr>
          <p:cNvPr id="60" name="Google Shape;60;p14"/>
          <p:cNvPicPr preferRelativeResize="0"/>
          <p:nvPr/>
        </p:nvPicPr>
        <p:blipFill>
          <a:blip r:embed="rId3">
            <a:alphaModFix/>
          </a:blip>
          <a:stretch>
            <a:fillRect/>
          </a:stretch>
        </p:blipFill>
        <p:spPr>
          <a:xfrm>
            <a:off x="6043475" y="1753175"/>
            <a:ext cx="2788825" cy="1856300"/>
          </a:xfrm>
          <a:prstGeom prst="rect">
            <a:avLst/>
          </a:prstGeom>
          <a:noFill/>
          <a:ln cap="flat" cmpd="sng" w="19050">
            <a:solidFill>
              <a:srgbClr val="000000"/>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64" name="Shape 64"/>
        <p:cNvGrpSpPr/>
        <p:nvPr/>
      </p:nvGrpSpPr>
      <p:grpSpPr>
        <a:xfrm>
          <a:off x="0" y="0"/>
          <a:ext cx="0" cy="0"/>
          <a:chOff x="0" y="0"/>
          <a:chExt cx="0" cy="0"/>
        </a:xfrm>
      </p:grpSpPr>
      <p:sp>
        <p:nvSpPr>
          <p:cNvPr id="65" name="Google Shape;65;p15"/>
          <p:cNvSpPr txBox="1"/>
          <p:nvPr>
            <p:ph type="title"/>
          </p:nvPr>
        </p:nvSpPr>
        <p:spPr>
          <a:xfrm>
            <a:off x="311700" y="7120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International Flag of Planet Earth</a:t>
            </a:r>
            <a:endParaRPr b="1" sz="3000"/>
          </a:p>
        </p:txBody>
      </p:sp>
      <p:pic>
        <p:nvPicPr>
          <p:cNvPr id="66" name="Google Shape;66;p15"/>
          <p:cNvPicPr preferRelativeResize="0"/>
          <p:nvPr/>
        </p:nvPicPr>
        <p:blipFill>
          <a:blip r:embed="rId3">
            <a:alphaModFix/>
          </a:blip>
          <a:stretch>
            <a:fillRect/>
          </a:stretch>
        </p:blipFill>
        <p:spPr>
          <a:xfrm>
            <a:off x="2917338" y="832701"/>
            <a:ext cx="5770076" cy="3846701"/>
          </a:xfrm>
          <a:prstGeom prst="rect">
            <a:avLst/>
          </a:prstGeom>
          <a:noFill/>
          <a:ln>
            <a:noFill/>
          </a:ln>
        </p:spPr>
      </p:pic>
      <p:sp>
        <p:nvSpPr>
          <p:cNvPr id="67" name="Google Shape;67;p15"/>
          <p:cNvSpPr txBox="1"/>
          <p:nvPr/>
        </p:nvSpPr>
        <p:spPr>
          <a:xfrm>
            <a:off x="311700" y="832700"/>
            <a:ext cx="2331300" cy="17877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i="1" lang="en" sz="1200"/>
              <a:t>Reflect</a:t>
            </a:r>
            <a:r>
              <a:rPr b="1" lang="en" sz="1200"/>
              <a:t> on the impact of A.I. on our society.  </a:t>
            </a:r>
            <a:endParaRPr b="1" sz="1200"/>
          </a:p>
          <a:p>
            <a:pPr indent="0" lvl="0" marL="0" rtl="0" algn="l">
              <a:spcBef>
                <a:spcPts val="0"/>
              </a:spcBef>
              <a:spcAft>
                <a:spcPts val="0"/>
              </a:spcAft>
              <a:buNone/>
            </a:pPr>
            <a:r>
              <a:rPr lang="en" sz="1200"/>
              <a:t>Are we preparing </a:t>
            </a:r>
            <a:r>
              <a:rPr lang="en" sz="1200"/>
              <a:t>our</a:t>
            </a:r>
            <a:r>
              <a:rPr lang="en" sz="1200"/>
              <a:t> students for - </a:t>
            </a:r>
            <a:endParaRPr sz="1200"/>
          </a:p>
          <a:p>
            <a:pPr indent="-304800" lvl="0" marL="457200" rtl="0" algn="l">
              <a:spcBef>
                <a:spcPts val="0"/>
              </a:spcBef>
              <a:spcAft>
                <a:spcPts val="0"/>
              </a:spcAft>
              <a:buSzPts val="1200"/>
              <a:buChar char="●"/>
            </a:pPr>
            <a:r>
              <a:rPr lang="en" sz="1200"/>
              <a:t>The Singularity?  </a:t>
            </a:r>
            <a:endParaRPr sz="1200"/>
          </a:p>
          <a:p>
            <a:pPr indent="-304800" lvl="0" marL="457200" rtl="0" algn="l">
              <a:spcBef>
                <a:spcPts val="0"/>
              </a:spcBef>
              <a:spcAft>
                <a:spcPts val="0"/>
              </a:spcAft>
              <a:buSzPts val="1200"/>
              <a:buChar char="●"/>
            </a:pPr>
            <a:r>
              <a:rPr lang="en" sz="1200"/>
              <a:t>Globalization?  </a:t>
            </a:r>
            <a:endParaRPr sz="1200"/>
          </a:p>
          <a:p>
            <a:pPr indent="-304800" lvl="0" marL="457200" rtl="0" algn="l">
              <a:spcBef>
                <a:spcPts val="0"/>
              </a:spcBef>
              <a:spcAft>
                <a:spcPts val="0"/>
              </a:spcAft>
              <a:buSzPts val="1200"/>
              <a:buChar char="●"/>
            </a:pPr>
            <a:r>
              <a:rPr lang="en" sz="1200"/>
              <a:t>A brand new economy?</a:t>
            </a:r>
            <a:endParaRPr sz="1200"/>
          </a:p>
          <a:p>
            <a:pPr indent="-304800" lvl="0" marL="457200" rtl="0" algn="l">
              <a:spcBef>
                <a:spcPts val="0"/>
              </a:spcBef>
              <a:spcAft>
                <a:spcPts val="0"/>
              </a:spcAft>
              <a:buSzPts val="1200"/>
              <a:buChar char="●"/>
            </a:pPr>
            <a:r>
              <a:rPr lang="en" sz="1200"/>
              <a:t>What about successful convergence with A.I.?</a:t>
            </a:r>
            <a:endParaRPr sz="1200"/>
          </a:p>
        </p:txBody>
      </p:sp>
      <p:sp>
        <p:nvSpPr>
          <p:cNvPr id="68" name="Google Shape;68;p15"/>
          <p:cNvSpPr txBox="1"/>
          <p:nvPr/>
        </p:nvSpPr>
        <p:spPr>
          <a:xfrm>
            <a:off x="330300" y="3087600"/>
            <a:ext cx="2294100" cy="1591800"/>
          </a:xfrm>
          <a:prstGeom prst="rect">
            <a:avLst/>
          </a:prstGeom>
          <a:solidFill>
            <a:srgbClr val="C9DAF8"/>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t>A</a:t>
            </a:r>
            <a:r>
              <a:rPr b="1" lang="en" sz="1200"/>
              <a:t>I4K12 is</a:t>
            </a:r>
            <a:r>
              <a:rPr b="1" i="1" lang="en" sz="1200"/>
              <a:t> more</a:t>
            </a:r>
            <a:r>
              <a:rPr b="1" lang="en" sz="1200"/>
              <a:t> than just playing with computers, robots, and growing expertise.</a:t>
            </a:r>
            <a:r>
              <a:rPr lang="en" sz="1200"/>
              <a:t>  We have to prepare our students for a changing world.  A.I. will change all subjects, not just math / science.</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CCCC"/>
        </a:solidFill>
      </p:bgPr>
    </p:bg>
    <p:spTree>
      <p:nvGrpSpPr>
        <p:cNvPr id="72" name="Shape 72"/>
        <p:cNvGrpSpPr/>
        <p:nvPr/>
      </p:nvGrpSpPr>
      <p:grpSpPr>
        <a:xfrm>
          <a:off x="0" y="0"/>
          <a:ext cx="0" cy="0"/>
          <a:chOff x="0" y="0"/>
          <a:chExt cx="0" cy="0"/>
        </a:xfrm>
      </p:grpSpPr>
      <p:sp>
        <p:nvSpPr>
          <p:cNvPr id="73" name="Google Shape;73;p16"/>
          <p:cNvSpPr txBox="1"/>
          <p:nvPr>
            <p:ph type="title"/>
          </p:nvPr>
        </p:nvSpPr>
        <p:spPr>
          <a:xfrm>
            <a:off x="311700" y="3032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Technology &amp; A.I. - The Ultimate Unifying Factor</a:t>
            </a:r>
            <a:endParaRPr sz="3000"/>
          </a:p>
        </p:txBody>
      </p:sp>
      <p:sp>
        <p:nvSpPr>
          <p:cNvPr id="74" name="Google Shape;74;p16"/>
          <p:cNvSpPr txBox="1"/>
          <p:nvPr>
            <p:ph idx="1" type="body"/>
          </p:nvPr>
        </p:nvSpPr>
        <p:spPr>
          <a:xfrm>
            <a:off x="711325" y="1211600"/>
            <a:ext cx="2975400" cy="920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We must learn to </a:t>
            </a:r>
            <a:r>
              <a:rPr b="1" i="1" lang="en" sz="2400">
                <a:solidFill>
                  <a:srgbClr val="000000"/>
                </a:solidFill>
              </a:rPr>
              <a:t>compete</a:t>
            </a:r>
            <a:r>
              <a:rPr lang="en" sz="2400">
                <a:solidFill>
                  <a:srgbClr val="000000"/>
                </a:solidFill>
              </a:rPr>
              <a:t>...</a:t>
            </a:r>
            <a:endParaRPr sz="2400">
              <a:solidFill>
                <a:srgbClr val="000000"/>
              </a:solidFill>
            </a:endParaRPr>
          </a:p>
        </p:txBody>
      </p:sp>
      <p:pic>
        <p:nvPicPr>
          <p:cNvPr id="75" name="Google Shape;75;p16"/>
          <p:cNvPicPr preferRelativeResize="0"/>
          <p:nvPr/>
        </p:nvPicPr>
        <p:blipFill>
          <a:blip r:embed="rId3">
            <a:alphaModFix/>
          </a:blip>
          <a:stretch>
            <a:fillRect/>
          </a:stretch>
        </p:blipFill>
        <p:spPr>
          <a:xfrm>
            <a:off x="457375" y="2214818"/>
            <a:ext cx="3483300" cy="2458806"/>
          </a:xfrm>
          <a:prstGeom prst="rect">
            <a:avLst/>
          </a:prstGeom>
          <a:noFill/>
          <a:ln>
            <a:noFill/>
          </a:ln>
        </p:spPr>
      </p:pic>
      <p:pic>
        <p:nvPicPr>
          <p:cNvPr id="76" name="Google Shape;76;p16"/>
          <p:cNvPicPr preferRelativeResize="0"/>
          <p:nvPr/>
        </p:nvPicPr>
        <p:blipFill>
          <a:blip r:embed="rId4">
            <a:alphaModFix/>
          </a:blip>
          <a:stretch>
            <a:fillRect/>
          </a:stretch>
        </p:blipFill>
        <p:spPr>
          <a:xfrm>
            <a:off x="4335825" y="2214825"/>
            <a:ext cx="4281924" cy="2458800"/>
          </a:xfrm>
          <a:prstGeom prst="rect">
            <a:avLst/>
          </a:prstGeom>
          <a:noFill/>
          <a:ln>
            <a:noFill/>
          </a:ln>
        </p:spPr>
      </p:pic>
      <p:sp>
        <p:nvSpPr>
          <p:cNvPr id="77" name="Google Shape;77;p16"/>
          <p:cNvSpPr txBox="1"/>
          <p:nvPr>
            <p:ph idx="1" type="body"/>
          </p:nvPr>
        </p:nvSpPr>
        <p:spPr>
          <a:xfrm>
            <a:off x="4989075" y="1200475"/>
            <a:ext cx="2975400" cy="831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Or learn to </a:t>
            </a:r>
            <a:r>
              <a:rPr b="1" i="1" lang="en" sz="2400">
                <a:solidFill>
                  <a:srgbClr val="000000"/>
                </a:solidFill>
              </a:rPr>
              <a:t>converge</a:t>
            </a:r>
            <a:r>
              <a:rPr lang="en" sz="2400">
                <a:solidFill>
                  <a:srgbClr val="000000"/>
                </a:solidFill>
              </a:rPr>
              <a:t>...</a:t>
            </a:r>
            <a:endParaRPr sz="2400">
              <a:solidFill>
                <a:srgbClr val="00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4"/>
                                        </p:tgtEl>
                                        <p:attrNameLst>
                                          <p:attrName>style.visibility</p:attrName>
                                        </p:attrNameLst>
                                      </p:cBhvr>
                                      <p:to>
                                        <p:strVal val="visible"/>
                                      </p:to>
                                    </p:set>
                                    <p:anim calcmode="lin" valueType="num">
                                      <p:cBhvr additive="base">
                                        <p:cTn dur="1000"/>
                                        <p:tgtEl>
                                          <p:spTgt spid="74"/>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75"/>
                                        </p:tgtEl>
                                        <p:attrNameLst>
                                          <p:attrName>style.visibility</p:attrName>
                                        </p:attrNameLst>
                                      </p:cBhvr>
                                      <p:to>
                                        <p:strVal val="visible"/>
                                      </p:to>
                                    </p:set>
                                    <p:animEffect filter="fade" transition="in">
                                      <p:cBhvr>
                                        <p:cTn dur="1000"/>
                                        <p:tgtEl>
                                          <p:spTgt spid="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76"/>
                                        </p:tgtEl>
                                        <p:attrNameLst>
                                          <p:attrName>style.visibility</p:attrName>
                                        </p:attrNameLst>
                                      </p:cBhvr>
                                      <p:to>
                                        <p:strVal val="visible"/>
                                      </p:to>
                                    </p:set>
                                    <p:anim calcmode="lin" valueType="num">
                                      <p:cBhvr additive="base">
                                        <p:cTn dur="1000"/>
                                        <p:tgtEl>
                                          <p:spTgt spid="76"/>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1000"/>
                                        <p:tgtEl>
                                          <p:spTgt spid="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CCCC"/>
        </a:solidFill>
      </p:bgPr>
    </p:bg>
    <p:spTree>
      <p:nvGrpSpPr>
        <p:cNvPr id="81" name="Shape 81"/>
        <p:cNvGrpSpPr/>
        <p:nvPr/>
      </p:nvGrpSpPr>
      <p:grpSpPr>
        <a:xfrm>
          <a:off x="0" y="0"/>
          <a:ext cx="0" cy="0"/>
          <a:chOff x="0" y="0"/>
          <a:chExt cx="0" cy="0"/>
        </a:xfrm>
      </p:grpSpPr>
      <p:sp>
        <p:nvSpPr>
          <p:cNvPr id="82" name="Google Shape;82;p17"/>
          <p:cNvSpPr txBox="1"/>
          <p:nvPr>
            <p:ph type="title"/>
          </p:nvPr>
        </p:nvSpPr>
        <p:spPr>
          <a:xfrm>
            <a:off x="311700" y="2258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600"/>
              <a:t>And where do </a:t>
            </a:r>
            <a:r>
              <a:rPr b="1" i="1" lang="en" sz="3600" u="sng"/>
              <a:t>most</a:t>
            </a:r>
            <a:r>
              <a:rPr b="1" lang="en" sz="3600"/>
              <a:t> learn best?</a:t>
            </a:r>
            <a:endParaRPr b="1" sz="3600"/>
          </a:p>
        </p:txBody>
      </p:sp>
      <p:sp>
        <p:nvSpPr>
          <p:cNvPr id="83" name="Google Shape;83;p17"/>
          <p:cNvSpPr txBox="1"/>
          <p:nvPr/>
        </p:nvSpPr>
        <p:spPr>
          <a:xfrm>
            <a:off x="-25" y="1260225"/>
            <a:ext cx="4718100" cy="6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t>92%</a:t>
            </a:r>
            <a:r>
              <a:rPr lang="en" sz="2000"/>
              <a:t> of Americans age 25 and older have Graduated High School</a:t>
            </a:r>
            <a:endParaRPr sz="2000"/>
          </a:p>
        </p:txBody>
      </p:sp>
      <p:sp>
        <p:nvSpPr>
          <p:cNvPr id="84" name="Google Shape;84;p17"/>
          <p:cNvSpPr txBox="1"/>
          <p:nvPr/>
        </p:nvSpPr>
        <p:spPr>
          <a:xfrm>
            <a:off x="4874974" y="1260225"/>
            <a:ext cx="4189500" cy="6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t>35% </a:t>
            </a:r>
            <a:r>
              <a:rPr lang="en" sz="2000"/>
              <a:t>of Americans age 25 and older have graduated with a BA</a:t>
            </a:r>
            <a:endParaRPr sz="2000"/>
          </a:p>
        </p:txBody>
      </p:sp>
      <p:pic>
        <p:nvPicPr>
          <p:cNvPr id="85" name="Google Shape;85;p17"/>
          <p:cNvPicPr preferRelativeResize="0"/>
          <p:nvPr/>
        </p:nvPicPr>
        <p:blipFill>
          <a:blip r:embed="rId3">
            <a:alphaModFix/>
          </a:blip>
          <a:stretch>
            <a:fillRect/>
          </a:stretch>
        </p:blipFill>
        <p:spPr>
          <a:xfrm>
            <a:off x="317888" y="2117175"/>
            <a:ext cx="4082285" cy="2721523"/>
          </a:xfrm>
          <a:prstGeom prst="rect">
            <a:avLst/>
          </a:prstGeom>
          <a:noFill/>
          <a:ln>
            <a:noFill/>
          </a:ln>
        </p:spPr>
      </p:pic>
      <p:pic>
        <p:nvPicPr>
          <p:cNvPr id="86" name="Google Shape;86;p17"/>
          <p:cNvPicPr preferRelativeResize="0"/>
          <p:nvPr/>
        </p:nvPicPr>
        <p:blipFill>
          <a:blip r:embed="rId4">
            <a:alphaModFix/>
          </a:blip>
          <a:stretch>
            <a:fillRect/>
          </a:stretch>
        </p:blipFill>
        <p:spPr>
          <a:xfrm>
            <a:off x="4809033" y="2039250"/>
            <a:ext cx="4201842" cy="27994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CCCC"/>
        </a:solidFill>
      </p:bgPr>
    </p:bg>
    <p:spTree>
      <p:nvGrpSpPr>
        <p:cNvPr id="90" name="Shape 90"/>
        <p:cNvGrpSpPr/>
        <p:nvPr/>
      </p:nvGrpSpPr>
      <p:grpSpPr>
        <a:xfrm>
          <a:off x="0" y="0"/>
          <a:ext cx="0" cy="0"/>
          <a:chOff x="0" y="0"/>
          <a:chExt cx="0" cy="0"/>
        </a:xfrm>
      </p:grpSpPr>
      <p:sp>
        <p:nvSpPr>
          <p:cNvPr id="91" name="Google Shape;91;p18"/>
          <p:cNvSpPr txBox="1"/>
          <p:nvPr>
            <p:ph type="title"/>
          </p:nvPr>
        </p:nvSpPr>
        <p:spPr>
          <a:xfrm>
            <a:off x="311700" y="21297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Barriers</a:t>
            </a:r>
            <a:r>
              <a:rPr lang="en"/>
              <a:t> to Convergence With A.I. - K-12</a:t>
            </a:r>
            <a:endParaRPr/>
          </a:p>
        </p:txBody>
      </p:sp>
      <p:sp>
        <p:nvSpPr>
          <p:cNvPr id="92" name="Google Shape;92;p18"/>
          <p:cNvSpPr txBox="1"/>
          <p:nvPr>
            <p:ph idx="1" type="body"/>
          </p:nvPr>
        </p:nvSpPr>
        <p:spPr>
          <a:xfrm>
            <a:off x="311700" y="3073225"/>
            <a:ext cx="8520600" cy="18969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AutoNum type="arabicPeriod" startAt="3"/>
            </a:pPr>
            <a:r>
              <a:rPr lang="en" sz="2000">
                <a:solidFill>
                  <a:srgbClr val="222222"/>
                </a:solidFill>
              </a:rPr>
              <a:t>As </a:t>
            </a:r>
            <a:r>
              <a:rPr b="1" lang="en" sz="2000">
                <a:solidFill>
                  <a:srgbClr val="222222"/>
                </a:solidFill>
              </a:rPr>
              <a:t>mundane labor is replaced by A.I.</a:t>
            </a:r>
            <a:r>
              <a:rPr lang="en" sz="2000">
                <a:solidFill>
                  <a:srgbClr val="222222"/>
                </a:solidFill>
              </a:rPr>
              <a:t> and robotics the need to socially reproduce members of society to do this labor will disappear.  Low income, underprivileged schools need to be uplifted so the students can be trained with the same results as the wealthiest of private schools.</a:t>
            </a:r>
            <a:endParaRPr sz="2000">
              <a:solidFill>
                <a:srgbClr val="000000"/>
              </a:solidFill>
            </a:endParaRPr>
          </a:p>
        </p:txBody>
      </p:sp>
      <p:sp>
        <p:nvSpPr>
          <p:cNvPr id="93" name="Google Shape;93;p18"/>
          <p:cNvSpPr txBox="1"/>
          <p:nvPr/>
        </p:nvSpPr>
        <p:spPr>
          <a:xfrm>
            <a:off x="311700" y="908150"/>
            <a:ext cx="8366100" cy="8379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AutoNum type="arabicPeriod"/>
            </a:pPr>
            <a:r>
              <a:rPr b="1" lang="en" sz="2000">
                <a:solidFill>
                  <a:srgbClr val="222222"/>
                </a:solidFill>
              </a:rPr>
              <a:t>Outdated testing techniques</a:t>
            </a:r>
            <a:r>
              <a:rPr lang="en" sz="2000">
                <a:solidFill>
                  <a:srgbClr val="222222"/>
                </a:solidFill>
              </a:rPr>
              <a:t> - How do we assess our students?  How does this impact their future?</a:t>
            </a:r>
            <a:endParaRPr/>
          </a:p>
        </p:txBody>
      </p:sp>
      <p:sp>
        <p:nvSpPr>
          <p:cNvPr id="94" name="Google Shape;94;p18"/>
          <p:cNvSpPr txBox="1"/>
          <p:nvPr/>
        </p:nvSpPr>
        <p:spPr>
          <a:xfrm>
            <a:off x="311700" y="1868525"/>
            <a:ext cx="8289000" cy="11016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AutoNum type="arabicPeriod" startAt="2"/>
            </a:pPr>
            <a:r>
              <a:rPr b="1" lang="en" sz="2000">
                <a:solidFill>
                  <a:srgbClr val="222222"/>
                </a:solidFill>
              </a:rPr>
              <a:t>Ethical / moral teachings vary</a:t>
            </a:r>
            <a:r>
              <a:rPr lang="en" sz="2000">
                <a:solidFill>
                  <a:srgbClr val="222222"/>
                </a:solidFill>
              </a:rPr>
              <a:t> between private, charter, public, and religious schools across the planet.  No unifying, global, ethical code for all of humanity.</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CCCCC"/>
        </a:solidFill>
      </p:bgPr>
    </p:bg>
    <p:spTree>
      <p:nvGrpSpPr>
        <p:cNvPr id="98" name="Shape 98"/>
        <p:cNvGrpSpPr/>
        <p:nvPr/>
      </p:nvGrpSpPr>
      <p:grpSpPr>
        <a:xfrm>
          <a:off x="0" y="0"/>
          <a:ext cx="0" cy="0"/>
          <a:chOff x="0" y="0"/>
          <a:chExt cx="0" cy="0"/>
        </a:xfrm>
      </p:grpSpPr>
      <p:sp>
        <p:nvSpPr>
          <p:cNvPr id="99" name="Google Shape;99;p19"/>
          <p:cNvSpPr txBox="1"/>
          <p:nvPr>
            <p:ph type="title"/>
          </p:nvPr>
        </p:nvSpPr>
        <p:spPr>
          <a:xfrm>
            <a:off x="311700" y="161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Pathway</a:t>
            </a:r>
            <a:r>
              <a:rPr lang="en"/>
              <a:t> to Convergence with A.I. - K-12</a:t>
            </a:r>
            <a:endParaRPr/>
          </a:p>
        </p:txBody>
      </p:sp>
      <p:sp>
        <p:nvSpPr>
          <p:cNvPr id="100" name="Google Shape;100;p19"/>
          <p:cNvSpPr txBox="1"/>
          <p:nvPr/>
        </p:nvSpPr>
        <p:spPr>
          <a:xfrm>
            <a:off x="311700" y="817925"/>
            <a:ext cx="8366100" cy="12213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AutoNum type="arabicPeriod"/>
            </a:pPr>
            <a:r>
              <a:rPr lang="en" sz="2000">
                <a:solidFill>
                  <a:srgbClr val="222222"/>
                </a:solidFill>
              </a:rPr>
              <a:t>Our assessment focuses instead on the </a:t>
            </a:r>
            <a:r>
              <a:rPr b="1" lang="en" sz="2000">
                <a:solidFill>
                  <a:srgbClr val="222222"/>
                </a:solidFill>
              </a:rPr>
              <a:t>Three Pillars of Effective Teaching</a:t>
            </a:r>
            <a:r>
              <a:rPr lang="en" sz="2000">
                <a:solidFill>
                  <a:srgbClr val="222222"/>
                </a:solidFill>
              </a:rPr>
              <a:t> - Creativity, Engagement, Excitement.  Fostering the skills necessary for 21st century jobs.  Teach students to teach their class.</a:t>
            </a:r>
            <a:endParaRPr/>
          </a:p>
        </p:txBody>
      </p:sp>
      <p:sp>
        <p:nvSpPr>
          <p:cNvPr id="101" name="Google Shape;101;p19"/>
          <p:cNvSpPr txBox="1"/>
          <p:nvPr/>
        </p:nvSpPr>
        <p:spPr>
          <a:xfrm>
            <a:off x="311700" y="3752175"/>
            <a:ext cx="8366100" cy="12213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AutoNum type="arabicPeriod" startAt="3"/>
            </a:pPr>
            <a:r>
              <a:rPr lang="en" sz="2000">
                <a:solidFill>
                  <a:srgbClr val="222222"/>
                </a:solidFill>
              </a:rPr>
              <a:t>Forge a </a:t>
            </a:r>
            <a:r>
              <a:rPr b="1" lang="en" sz="2000">
                <a:solidFill>
                  <a:srgbClr val="222222"/>
                </a:solidFill>
              </a:rPr>
              <a:t>new spiritual and moral code for the globe</a:t>
            </a:r>
            <a:r>
              <a:rPr lang="en" sz="2000">
                <a:solidFill>
                  <a:srgbClr val="222222"/>
                </a:solidFill>
              </a:rPr>
              <a:t>.  An </a:t>
            </a:r>
            <a:r>
              <a:rPr lang="en" sz="2000">
                <a:solidFill>
                  <a:srgbClr val="222222"/>
                </a:solidFill>
              </a:rPr>
              <a:t>endeavour</a:t>
            </a:r>
            <a:r>
              <a:rPr lang="en" sz="2000">
                <a:solidFill>
                  <a:srgbClr val="222222"/>
                </a:solidFill>
              </a:rPr>
              <a:t> that starts with every kid from K-12 </a:t>
            </a:r>
            <a:r>
              <a:rPr lang="en" sz="2000">
                <a:solidFill>
                  <a:srgbClr val="222222"/>
                </a:solidFill>
              </a:rPr>
              <a:t>across</a:t>
            </a:r>
            <a:r>
              <a:rPr lang="en" sz="2000">
                <a:solidFill>
                  <a:srgbClr val="222222"/>
                </a:solidFill>
              </a:rPr>
              <a:t> the Earth.  This will later be transcribed into our A.I. systems.  Virtue Ethics...</a:t>
            </a:r>
            <a:endParaRPr/>
          </a:p>
        </p:txBody>
      </p:sp>
      <p:sp>
        <p:nvSpPr>
          <p:cNvPr id="102" name="Google Shape;102;p19"/>
          <p:cNvSpPr txBox="1"/>
          <p:nvPr/>
        </p:nvSpPr>
        <p:spPr>
          <a:xfrm>
            <a:off x="311700" y="2097100"/>
            <a:ext cx="8366100" cy="15972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AutoNum type="arabicPeriod" startAt="2"/>
            </a:pPr>
            <a:r>
              <a:rPr lang="en" sz="2000">
                <a:solidFill>
                  <a:srgbClr val="222222"/>
                </a:solidFill>
              </a:rPr>
              <a:t>Ensure</a:t>
            </a:r>
            <a:r>
              <a:rPr b="1" lang="en" sz="2000">
                <a:solidFill>
                  <a:srgbClr val="222222"/>
                </a:solidFill>
              </a:rPr>
              <a:t> low income schools generate members of society that have the same opportunities as our high income schools</a:t>
            </a:r>
            <a:r>
              <a:rPr lang="en" sz="2000">
                <a:solidFill>
                  <a:srgbClr val="222222"/>
                </a:solidFill>
              </a:rPr>
              <a:t>.  Private/public school partnerships, school-</a:t>
            </a:r>
            <a:r>
              <a:rPr lang="en" sz="2000">
                <a:solidFill>
                  <a:srgbClr val="222222"/>
                </a:solidFill>
              </a:rPr>
              <a:t>business</a:t>
            </a:r>
            <a:r>
              <a:rPr lang="en" sz="2000">
                <a:solidFill>
                  <a:srgbClr val="222222"/>
                </a:solidFill>
              </a:rPr>
              <a:t> co-labs, dissolution of standardized exams, promotion of vocational schools.</a:t>
            </a:r>
            <a:endParaRPr sz="2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Remember...</a:t>
            </a:r>
            <a:endParaRPr b="1"/>
          </a:p>
        </p:txBody>
      </p:sp>
      <p:sp>
        <p:nvSpPr>
          <p:cNvPr id="108" name="Google Shape;108;p20"/>
          <p:cNvSpPr txBox="1"/>
          <p:nvPr>
            <p:ph idx="1" type="body"/>
          </p:nvPr>
        </p:nvSpPr>
        <p:spPr>
          <a:xfrm>
            <a:off x="311700" y="1152475"/>
            <a:ext cx="8520600" cy="372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000000"/>
                </a:solidFill>
              </a:rPr>
              <a:t>As educators we have a duty to instill in our children the kind of future we deem best for all of humanity.  We are the shapers, the molders, of what has to be a </a:t>
            </a:r>
            <a:r>
              <a:rPr lang="en" sz="2400">
                <a:solidFill>
                  <a:srgbClr val="000000"/>
                </a:solidFill>
              </a:rPr>
              <a:t>positive</a:t>
            </a:r>
            <a:r>
              <a:rPr lang="en" sz="2400">
                <a:solidFill>
                  <a:srgbClr val="000000"/>
                </a:solidFill>
              </a:rPr>
              <a:t> and productive future for all.  Our number one job is to prepare students for the future.  This is a future growing increasingly unpredictable by rampant technology expansion.</a:t>
            </a:r>
            <a:endParaRPr>
              <a:solidFill>
                <a:srgbClr val="000000"/>
              </a:solidFill>
            </a:endParaRPr>
          </a:p>
          <a:p>
            <a:pPr indent="0" lvl="0" marL="0" rtl="0" algn="ctr">
              <a:spcBef>
                <a:spcPts val="1600"/>
              </a:spcBef>
              <a:spcAft>
                <a:spcPts val="1600"/>
              </a:spcAft>
              <a:buNone/>
            </a:pPr>
            <a:r>
              <a:rPr lang="en" sz="2400">
                <a:solidFill>
                  <a:srgbClr val="000000"/>
                </a:solidFill>
              </a:rPr>
              <a:t>Let us consider not just what we teach to our students but </a:t>
            </a:r>
            <a:r>
              <a:rPr b="1" i="1" lang="en" sz="2400">
                <a:solidFill>
                  <a:srgbClr val="000000"/>
                </a:solidFill>
              </a:rPr>
              <a:t>how we teach it.</a:t>
            </a:r>
            <a:endParaRPr b="1" i="1" sz="24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